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2" autoAdjust="0"/>
    <p:restoredTop sz="96391" autoAdjust="0"/>
  </p:normalViewPr>
  <p:slideViewPr>
    <p:cSldViewPr snapToGrid="0">
      <p:cViewPr>
        <p:scale>
          <a:sx n="33" d="100"/>
          <a:sy n="33" d="100"/>
        </p:scale>
        <p:origin x="1464" y="-3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2022-05-13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12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png"/><Relationship Id="rId9" Type="http://schemas.openxmlformats.org/officeDocument/2006/relationships/image" Target="../media/image9.emf"/><Relationship Id="rId1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2749276"/>
            <a:ext cx="29362178" cy="3762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1" tIns="45711" rIns="91421" bIns="45711" rtlCol="0" anchor="ctr"/>
          <a:lstStyle/>
          <a:p>
            <a:pPr algn="ctr"/>
            <a:r>
              <a:rPr lang="en-US" altLang="ko-KR" sz="6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Fully Integrated Triple-Mode </a:t>
            </a:r>
            <a:r>
              <a:rPr lang="en-US" altLang="ko-KR" sz="6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</a:t>
            </a:r>
            <a:r>
              <a:rPr lang="en-US" altLang="ko-KR" sz="6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-Band Power Amplifier with </a:t>
            </a:r>
            <a:endParaRPr lang="en-US" altLang="ko-KR" sz="6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Vertical-Horizontal </a:t>
            </a:r>
            <a:r>
              <a:rPr lang="en-US" altLang="ko-KR" sz="6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Combined Transformer for 5G NR </a:t>
            </a:r>
            <a:r>
              <a:rPr lang="en-US" altLang="ko-KR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Applications</a:t>
            </a:r>
            <a:endParaRPr lang="ko-KR" altLang="en-US" sz="6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09379" y="5514779"/>
            <a:ext cx="27813396" cy="1354199"/>
          </a:xfrm>
          <a:prstGeom prst="rect">
            <a:avLst/>
          </a:prstGeom>
          <a:noFill/>
        </p:spPr>
        <p:txBody>
          <a:bodyPr wrap="square" lIns="91421" tIns="45711" rIns="91421" bIns="45711" rtlCol="0">
            <a:spAutoFit/>
          </a:bodyPr>
          <a:lstStyle/>
          <a:p>
            <a:pPr algn="ctr"/>
            <a:r>
              <a:rPr lang="en-US" altLang="ko-KR" sz="4100" dirty="0" err="1">
                <a:latin typeface="Arial" pitchFamily="34" charset="0"/>
                <a:cs typeface="Arial" pitchFamily="34" charset="0"/>
              </a:rPr>
              <a:t>Geuntae</a:t>
            </a:r>
            <a:r>
              <a:rPr lang="en-US" altLang="ko-KR" sz="4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4100" dirty="0" smtClean="0">
                <a:latin typeface="Arial" pitchFamily="34" charset="0"/>
                <a:cs typeface="Arial" pitchFamily="34" charset="0"/>
              </a:rPr>
              <a:t>Kim, </a:t>
            </a:r>
            <a:r>
              <a:rPr lang="en-US" altLang="ko-KR" sz="4100" dirty="0">
                <a:latin typeface="Arial" pitchFamily="34" charset="0"/>
                <a:cs typeface="Arial" pitchFamily="34" charset="0"/>
              </a:rPr>
              <a:t>Kyutaek </a:t>
            </a:r>
            <a:r>
              <a:rPr lang="en-US" altLang="ko-KR" sz="4100" dirty="0" smtClean="0">
                <a:latin typeface="Arial" pitchFamily="34" charset="0"/>
                <a:cs typeface="Arial" pitchFamily="34" charset="0"/>
              </a:rPr>
              <a:t>Oh, and </a:t>
            </a:r>
            <a:r>
              <a:rPr lang="en-US" altLang="ko-KR" sz="4100" dirty="0">
                <a:latin typeface="Arial" pitchFamily="34" charset="0"/>
                <a:cs typeface="Arial" pitchFamily="34" charset="0"/>
              </a:rPr>
              <a:t>Ockgoo </a:t>
            </a:r>
            <a:r>
              <a:rPr lang="en-US" altLang="ko-KR" sz="4100" dirty="0" smtClean="0">
                <a:latin typeface="Arial" pitchFamily="34" charset="0"/>
                <a:cs typeface="Arial" pitchFamily="34" charset="0"/>
              </a:rPr>
              <a:t>Lee</a:t>
            </a:r>
            <a:endParaRPr lang="en-US" altLang="ko-KR" sz="41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4100" dirty="0" smtClean="0">
                <a:latin typeface="Arial" pitchFamily="34" charset="0"/>
                <a:cs typeface="Arial" pitchFamily="34" charset="0"/>
              </a:rPr>
              <a:t>Department </a:t>
            </a:r>
            <a:r>
              <a:rPr lang="en-US" altLang="ko-KR" sz="4100" dirty="0">
                <a:latin typeface="Arial" pitchFamily="34" charset="0"/>
                <a:cs typeface="Arial" pitchFamily="34" charset="0"/>
              </a:rPr>
              <a:t>of Electrical Engineering, Pusan National </a:t>
            </a:r>
            <a:r>
              <a:rPr lang="en-US" altLang="ko-KR" sz="4100" dirty="0" smtClean="0">
                <a:latin typeface="Arial" pitchFamily="34" charset="0"/>
                <a:cs typeface="Arial" pitchFamily="34" charset="0"/>
              </a:rPr>
              <a:t>University</a:t>
            </a:r>
            <a:endParaRPr lang="en-US" altLang="ko-KR" sz="4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88"/>
          <p:cNvSpPr>
            <a:spLocks noChangeArrowheads="1"/>
          </p:cNvSpPr>
          <p:nvPr/>
        </p:nvSpPr>
        <p:spPr bwMode="auto">
          <a:xfrm>
            <a:off x="0" y="3888105"/>
            <a:ext cx="302799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17" name="Picture 9" descr="I:\매직폴더\DaumCloud\Day Work\2013-09\BASIC-01-1 [Converted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97" y="3424739"/>
            <a:ext cx="2448271" cy="2448269"/>
          </a:xfrm>
          <a:prstGeom prst="rect">
            <a:avLst/>
          </a:prstGeom>
          <a:noFill/>
        </p:spPr>
      </p:pic>
      <p:sp>
        <p:nvSpPr>
          <p:cNvPr id="18" name="모서리가 둥근 직사각형 17"/>
          <p:cNvSpPr/>
          <p:nvPr/>
        </p:nvSpPr>
        <p:spPr>
          <a:xfrm>
            <a:off x="401208" y="7542530"/>
            <a:ext cx="29523280" cy="6336706"/>
          </a:xfrm>
          <a:prstGeom prst="roundRect">
            <a:avLst>
              <a:gd name="adj" fmla="val 7960"/>
            </a:avLst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1" tIns="45711" rIns="91421" bIns="45711"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1247" y="7254500"/>
            <a:ext cx="5400601" cy="1000256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21" tIns="45711" rIns="91421" bIns="45711" rtlCol="0">
            <a:spAutoFit/>
          </a:bodyPr>
          <a:lstStyle/>
          <a:p>
            <a:pPr algn="ctr"/>
            <a:r>
              <a:rPr lang="en-US" altLang="ko-KR" sz="5900" b="1" dirty="0" smtClean="0">
                <a:latin typeface="Arial" pitchFamily="34" charset="0"/>
                <a:cs typeface="Arial" pitchFamily="34" charset="0"/>
              </a:rPr>
              <a:t>Introduction</a:t>
            </a:r>
            <a:endParaRPr lang="ko-KR" altLang="en-US" sz="5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6420309" y="9637701"/>
            <a:ext cx="2376264" cy="4591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14226743" y="7657212"/>
            <a:ext cx="15599660" cy="6186291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pPr marL="457200" indent="-457200" defTabSz="91422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ko-KR" sz="4000" dirty="0" smtClean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CMOS PAs for NR 5G mm-wave applications </a:t>
            </a:r>
            <a:endParaRPr lang="en-US" altLang="ko-KR" sz="4000" dirty="0">
              <a:latin typeface="Arial" pitchFamily="34" charset="0"/>
              <a:cs typeface="Arial" pitchFamily="34" charset="0"/>
              <a:sym typeface="Symbol" panose="05050102010706020507" pitchFamily="18" charset="2"/>
            </a:endParaRPr>
          </a:p>
          <a:p>
            <a:pPr marL="1080000" lvl="1" indent="-457200" defTabSz="91422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ko-KR" sz="3200" dirty="0" smtClean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High-order QAM, large BW with large PAPR -&gt; Large back-off from P</a:t>
            </a:r>
            <a:r>
              <a:rPr lang="en-US" altLang="ko-KR" sz="3200" baseline="-25000" dirty="0" smtClean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SAT</a:t>
            </a:r>
            <a:r>
              <a:rPr lang="en-US" altLang="ko-KR" sz="3200" dirty="0" smtClean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 </a:t>
            </a:r>
            <a:endParaRPr lang="en-US" altLang="ko-KR" sz="4000" dirty="0" smtClean="0">
              <a:latin typeface="Arial" pitchFamily="34" charset="0"/>
              <a:cs typeface="Arial" pitchFamily="34" charset="0"/>
            </a:endParaRPr>
          </a:p>
          <a:p>
            <a:pPr marL="457200" indent="-457200" defTabSz="914220" fontAlgn="base" latinLnBrk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ko-KR" sz="4000" dirty="0" smtClean="0">
                <a:latin typeface="Arial" pitchFamily="34" charset="0"/>
                <a:cs typeface="Arial" pitchFamily="34" charset="0"/>
              </a:rPr>
              <a:t>High P</a:t>
            </a:r>
            <a:r>
              <a:rPr lang="en-US" altLang="ko-KR" sz="4000" baseline="-25000" dirty="0" smtClean="0">
                <a:latin typeface="Arial" pitchFamily="34" charset="0"/>
                <a:cs typeface="Arial" pitchFamily="34" charset="0"/>
              </a:rPr>
              <a:t>OUT</a:t>
            </a:r>
            <a:r>
              <a:rPr lang="en-US" altLang="ko-KR" sz="4000" dirty="0" smtClean="0">
                <a:latin typeface="Arial" pitchFamily="34" charset="0"/>
                <a:cs typeface="Arial" pitchFamily="34" charset="0"/>
              </a:rPr>
              <a:t> with compact parallel power combining transformer </a:t>
            </a:r>
            <a:br>
              <a:rPr lang="en-US" altLang="ko-KR" sz="4000" dirty="0" smtClean="0">
                <a:latin typeface="Arial" pitchFamily="34" charset="0"/>
                <a:cs typeface="Arial" pitchFamily="34" charset="0"/>
              </a:rPr>
            </a:br>
            <a:r>
              <a:rPr lang="en-US" altLang="ko-KR" sz="4000" dirty="0" smtClean="0">
                <a:latin typeface="Arial" pitchFamily="34" charset="0"/>
                <a:cs typeface="Arial" pitchFamily="34" charset="0"/>
              </a:rPr>
              <a:t>at mm-wave region</a:t>
            </a:r>
            <a:endParaRPr lang="en-US" altLang="ko-KR" sz="4000" dirty="0" smtClean="0">
              <a:latin typeface="Arial" pitchFamily="34" charset="0"/>
              <a:cs typeface="Arial" pitchFamily="34" charset="0"/>
              <a:sym typeface="Symbol" panose="05050102010706020507" pitchFamily="18" charset="2"/>
            </a:endParaRPr>
          </a:p>
          <a:p>
            <a:pPr marL="1080000" lvl="1" indent="-457200" defTabSz="914220" fontAlgn="base" latinLnBrk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ko-KR" sz="3200" dirty="0" smtClean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Multiple combining, low loss, compact area </a:t>
            </a:r>
          </a:p>
          <a:p>
            <a:pPr marL="571500" indent="-571500" defTabSz="91422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ko-KR" sz="4000" dirty="0" smtClean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Triple mode operation </a:t>
            </a:r>
            <a:r>
              <a:rPr lang="ko-KR" altLang="en-US" sz="4000" dirty="0" smtClean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→</a:t>
            </a:r>
            <a:r>
              <a:rPr lang="en-US" altLang="ko-KR" sz="4000" dirty="0" smtClean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 Increasing efficiency in back-off region</a:t>
            </a:r>
            <a:endParaRPr lang="en-US" altLang="ko-KR" sz="3200" dirty="0" smtClean="0">
              <a:latin typeface="Arial" pitchFamily="34" charset="0"/>
              <a:cs typeface="Arial" pitchFamily="34" charset="0"/>
              <a:sym typeface="Symbol" panose="05050102010706020507" pitchFamily="18" charset="2"/>
            </a:endParaRPr>
          </a:p>
          <a:p>
            <a:pPr marL="1080000" indent="-457200" defTabSz="91422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ko-KR" sz="3200" dirty="0" smtClean="0"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Extending the battery usage of portable device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2204" y="8311344"/>
            <a:ext cx="6098743" cy="5406554"/>
          </a:xfrm>
          <a:prstGeom prst="rect">
            <a:avLst/>
          </a:prstGeom>
        </p:spPr>
      </p:pic>
      <p:sp>
        <p:nvSpPr>
          <p:cNvPr id="54" name="직사각형 53"/>
          <p:cNvSpPr/>
          <p:nvPr/>
        </p:nvSpPr>
        <p:spPr>
          <a:xfrm>
            <a:off x="508793" y="27391581"/>
            <a:ext cx="18434048" cy="12940257"/>
          </a:xfrm>
          <a:prstGeom prst="rect">
            <a:avLst/>
          </a:prstGeom>
          <a:solidFill>
            <a:srgbClr val="FFFD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1" rIns="91421" bIns="45711" rtlCol="0" anchor="ctr"/>
          <a:lstStyle/>
          <a:p>
            <a:r>
              <a:rPr lang="en-US" altLang="ko-KR" dirty="0"/>
              <a:t>The chip fabrication and CAD tools were supported by the IDEC, Korea.</a:t>
            </a:r>
            <a:endParaRPr lang="ko-KR" altLang="ko-KR" dirty="0"/>
          </a:p>
        </p:txBody>
      </p:sp>
      <p:sp>
        <p:nvSpPr>
          <p:cNvPr id="55" name="직사각형 54"/>
          <p:cNvSpPr/>
          <p:nvPr/>
        </p:nvSpPr>
        <p:spPr>
          <a:xfrm>
            <a:off x="18216899" y="15121859"/>
            <a:ext cx="11758336" cy="21086529"/>
          </a:xfrm>
          <a:prstGeom prst="rect">
            <a:avLst/>
          </a:prstGeom>
          <a:solidFill>
            <a:srgbClr val="F7FAFB"/>
          </a:solidFill>
        </p:spPr>
        <p:txBody>
          <a:bodyPr wrap="square" lIns="91421" tIns="45711" rIns="91421" bIns="45711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ko-KR" sz="3700" b="1" dirty="0" smtClean="0">
                <a:solidFill>
                  <a:schemeClr val="tx2"/>
                </a:solidFill>
                <a:latin typeface="Arial" pitchFamily="34" charset="0"/>
                <a:ea typeface="돋움" panose="020B0600000101010101" pitchFamily="50" charset="-127"/>
                <a:cs typeface="Arial" pitchFamily="34" charset="0"/>
                <a:sym typeface="Symbol" panose="05050102010706020507" pitchFamily="18" charset="2"/>
              </a:rPr>
              <a:t>   </a:t>
            </a:r>
          </a:p>
          <a:p>
            <a:pPr>
              <a:lnSpc>
                <a:spcPct val="150000"/>
              </a:lnSpc>
            </a:pPr>
            <a:endParaRPr kumimoji="1" lang="en-US" altLang="ko-KR" sz="3700" b="1" dirty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 smtClean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 smtClean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 smtClean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 smtClean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 smtClean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kumimoji="1" lang="en-US" altLang="ko-KR" sz="3700" b="1" dirty="0">
              <a:solidFill>
                <a:schemeClr val="tx2"/>
              </a:solidFill>
              <a:latin typeface="Arial" pitchFamily="34" charset="0"/>
              <a:ea typeface="돋움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32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32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27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1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1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1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1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1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1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1400" dirty="0" smtClean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endParaRPr lang="en-US" altLang="ko-KR" sz="1400" dirty="0">
              <a:solidFill>
                <a:srgbClr val="000000"/>
              </a:solidFill>
              <a:latin typeface="Arial" pitchFamily="34" charset="0"/>
              <a:ea typeface="굴림" panose="020B0600000101010101" pitchFamily="50" charset="-127"/>
              <a:cs typeface="Arial" pitchFamily="34" charset="0"/>
              <a:sym typeface="Symbol" panose="05050102010706020507" pitchFamily="18" charset="2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780569" y="14564539"/>
            <a:ext cx="29441659" cy="125615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1" rIns="91421" bIns="45711" rtlCol="0" anchor="ctr"/>
          <a:lstStyle/>
          <a:p>
            <a:pPr marL="266649" lvl="1" algn="just">
              <a:lnSpc>
                <a:spcPct val="150000"/>
              </a:lnSpc>
              <a:spcBef>
                <a:spcPct val="20000"/>
              </a:spcBef>
            </a:pPr>
            <a:endParaRPr lang="en-US" altLang="ko-KR" sz="3200" dirty="0">
              <a:solidFill>
                <a:schemeClr val="tx1"/>
              </a:solidFill>
              <a:latin typeface="Arial" pitchFamily="34" charset="0"/>
              <a:ea typeface="굴림" charset="-127"/>
              <a:cs typeface="Arial" pitchFamily="34" charset="0"/>
              <a:sym typeface="Wingdings" pitchFamily="2" charset="2"/>
            </a:endParaRPr>
          </a:p>
        </p:txBody>
      </p:sp>
      <p:sp>
        <p:nvSpPr>
          <p:cNvPr id="57" name="모서리가 둥근 직사각형 56"/>
          <p:cNvSpPr/>
          <p:nvPr/>
        </p:nvSpPr>
        <p:spPr>
          <a:xfrm>
            <a:off x="430924" y="14975963"/>
            <a:ext cx="29523280" cy="26040075"/>
          </a:xfrm>
          <a:prstGeom prst="roundRect">
            <a:avLst>
              <a:gd name="adj" fmla="val 2884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1" tIns="45711" rIns="91421" bIns="45711"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64895" y="26263686"/>
            <a:ext cx="8208908" cy="1000256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21" tIns="45711" rIns="91421" bIns="45711" rtlCol="0">
            <a:spAutoFit/>
          </a:bodyPr>
          <a:lstStyle/>
          <a:p>
            <a:pPr algn="ctr"/>
            <a:r>
              <a:rPr lang="en-US" altLang="ko-KR" sz="5900" b="1" dirty="0" smtClean="0">
                <a:latin typeface="Arial" pitchFamily="34" charset="0"/>
                <a:cs typeface="Arial" pitchFamily="34" charset="0"/>
              </a:rPr>
              <a:t> Simulated Result</a:t>
            </a:r>
            <a:endParaRPr lang="ko-KR" altLang="en-US" sz="5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모서리가 둥근 직사각형 58"/>
          <p:cNvSpPr/>
          <p:nvPr/>
        </p:nvSpPr>
        <p:spPr>
          <a:xfrm>
            <a:off x="18216899" y="34386381"/>
            <a:ext cx="11664033" cy="5687735"/>
          </a:xfrm>
          <a:prstGeom prst="roundRect">
            <a:avLst>
              <a:gd name="adj" fmla="val 5993"/>
            </a:avLst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1" tIns="45711" rIns="91421" bIns="45711"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46951" y="13987086"/>
            <a:ext cx="28623787" cy="1000256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21" tIns="45711" rIns="91421" bIns="45711" rtlCol="0">
            <a:spAutoFit/>
          </a:bodyPr>
          <a:lstStyle/>
          <a:p>
            <a:pPr algn="ctr"/>
            <a:r>
              <a:rPr lang="en-US" altLang="ko-KR" sz="5900" b="1" dirty="0" smtClean="0">
                <a:latin typeface="Arial" pitchFamily="34" charset="0"/>
                <a:cs typeface="Arial" pitchFamily="34" charset="0"/>
              </a:rPr>
              <a:t>Proposed PA using Vertical-Horizontal combined transformer</a:t>
            </a:r>
            <a:endParaRPr lang="ko-KR" altLang="en-US" sz="5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9285092" y="33432735"/>
            <a:ext cx="5399998" cy="1000256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21" tIns="45711" rIns="91421" bIns="45711" rtlCol="0">
            <a:spAutoFit/>
          </a:bodyPr>
          <a:lstStyle/>
          <a:p>
            <a:pPr algn="ctr"/>
            <a:r>
              <a:rPr lang="en-US" altLang="ko-KR" sz="5900" b="1" dirty="0">
                <a:latin typeface="Arial" pitchFamily="34" charset="0"/>
                <a:cs typeface="Arial" pitchFamily="34" charset="0"/>
              </a:rPr>
              <a:t>Conclusion</a:t>
            </a:r>
            <a:endParaRPr lang="ko-KR" altLang="en-US" sz="5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18216899" y="33569518"/>
            <a:ext cx="11664034" cy="6112424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4800" dirty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l"/>
            </a:pPr>
            <a:r>
              <a:rPr lang="en-US" altLang="ko-KR" sz="3600" dirty="0" smtClean="0">
                <a:latin typeface="Arial" pitchFamily="34" charset="0"/>
                <a:ea typeface="굴림" charset="-127"/>
                <a:cs typeface="Arial" pitchFamily="34" charset="0"/>
              </a:rPr>
              <a:t>Vertical-Horizontal combined transformer is proposed </a:t>
            </a:r>
            <a:br>
              <a:rPr lang="en-US" altLang="ko-KR" sz="3600" dirty="0" smtClean="0">
                <a:latin typeface="Arial" pitchFamily="34" charset="0"/>
                <a:ea typeface="굴림" charset="-127"/>
                <a:cs typeface="Arial" pitchFamily="34" charset="0"/>
              </a:rPr>
            </a:br>
            <a:r>
              <a:rPr lang="ko-KR" altLang="en-US" sz="3600" dirty="0" smtClean="0">
                <a:latin typeface="Arial" pitchFamily="34" charset="0"/>
                <a:ea typeface="굴림" charset="-127"/>
                <a:cs typeface="Arial" pitchFamily="34" charset="0"/>
              </a:rPr>
              <a:t>→</a:t>
            </a:r>
            <a:r>
              <a:rPr lang="en-US" altLang="ko-KR" sz="2800" dirty="0" smtClean="0">
                <a:latin typeface="Arial" pitchFamily="34" charset="0"/>
                <a:ea typeface="굴림" charset="-127"/>
                <a:cs typeface="Arial" pitchFamily="34" charset="0"/>
                <a:sym typeface="Wingdings" pitchFamily="2" charset="2"/>
              </a:rPr>
              <a:t> Compact die area, Multi-mode operation</a:t>
            </a:r>
            <a:endParaRPr lang="en-US" altLang="ko-KR" sz="2000" baseline="-25000" dirty="0" smtClean="0">
              <a:latin typeface="Arial" pitchFamily="34" charset="0"/>
              <a:ea typeface="굴림" charset="-127"/>
              <a:cs typeface="Arial" pitchFamily="34" charset="0"/>
              <a:sym typeface="Wingdings" pitchFamily="2" charset="2"/>
            </a:endParaRPr>
          </a:p>
          <a:p>
            <a:pPr marL="457200" lvl="1" indent="-4572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l"/>
            </a:pPr>
            <a:r>
              <a:rPr lang="en-US" altLang="ko-KR" sz="2800" dirty="0" smtClean="0">
                <a:latin typeface="Arial" pitchFamily="34" charset="0"/>
                <a:ea typeface="굴림" charset="-127"/>
                <a:cs typeface="Arial" pitchFamily="34" charset="0"/>
              </a:rPr>
              <a:t> </a:t>
            </a:r>
            <a:r>
              <a:rPr lang="en-US" altLang="ko-KR" sz="3600" dirty="0" smtClean="0">
                <a:latin typeface="Arial" pitchFamily="34" charset="0"/>
                <a:ea typeface="굴림" charset="-127"/>
                <a:cs typeface="Arial" pitchFamily="34" charset="0"/>
              </a:rPr>
              <a:t>Designed mm-wave multi-mode CMOS PA</a:t>
            </a:r>
            <a:endParaRPr lang="en-US" altLang="ko-KR" sz="2800" dirty="0" smtClean="0">
              <a:latin typeface="Arial" pitchFamily="34" charset="0"/>
              <a:ea typeface="굴림" charset="-127"/>
              <a:cs typeface="Arial" pitchFamily="34" charset="0"/>
            </a:endParaRPr>
          </a:p>
          <a:p>
            <a:pPr marL="266649" lvl="1" algn="just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ko-KR" sz="2800" dirty="0" smtClean="0">
                <a:latin typeface="Arial" pitchFamily="34" charset="0"/>
                <a:ea typeface="굴림" charset="-127"/>
                <a:cs typeface="Arial" pitchFamily="34" charset="0"/>
                <a:sym typeface="Wingdings" pitchFamily="2" charset="2"/>
              </a:rPr>
              <a:t> High P</a:t>
            </a:r>
            <a:r>
              <a:rPr lang="en-US" altLang="ko-KR" sz="2800" baseline="-25000" dirty="0" smtClean="0">
                <a:latin typeface="Arial" pitchFamily="34" charset="0"/>
                <a:ea typeface="굴림" charset="-127"/>
                <a:cs typeface="Arial" pitchFamily="34" charset="0"/>
                <a:sym typeface="Wingdings" pitchFamily="2" charset="2"/>
              </a:rPr>
              <a:t>SAT</a:t>
            </a:r>
            <a:r>
              <a:rPr lang="en-US" altLang="ko-KR" sz="2800" dirty="0" smtClean="0">
                <a:latin typeface="Arial" pitchFamily="34" charset="0"/>
                <a:ea typeface="굴림" charset="-127"/>
                <a:cs typeface="Arial" pitchFamily="34" charset="0"/>
                <a:sym typeface="Wingdings" pitchFamily="2" charset="2"/>
              </a:rPr>
              <a:t>: 23.5 </a:t>
            </a:r>
            <a:r>
              <a:rPr lang="en-US" altLang="ko-KR" sz="2800" dirty="0" err="1" smtClean="0">
                <a:latin typeface="Arial" pitchFamily="34" charset="0"/>
                <a:ea typeface="굴림" charset="-127"/>
                <a:cs typeface="Arial" pitchFamily="34" charset="0"/>
                <a:sym typeface="Wingdings" pitchFamily="2" charset="2"/>
              </a:rPr>
              <a:t>dBm</a:t>
            </a:r>
            <a:r>
              <a:rPr lang="en-US" altLang="ko-KR" sz="2800" dirty="0" smtClean="0">
                <a:latin typeface="Arial" pitchFamily="34" charset="0"/>
                <a:ea typeface="굴림" charset="-127"/>
                <a:cs typeface="Arial" pitchFamily="34" charset="0"/>
                <a:sym typeface="Wingdings" pitchFamily="2" charset="2"/>
              </a:rPr>
              <a:t> with 41.5% PAE, High gain: 28.5 dB </a:t>
            </a:r>
          </a:p>
          <a:p>
            <a:pPr marL="266649" lvl="1" algn="just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ko-KR" sz="2800" dirty="0">
                <a:latin typeface="Arial" pitchFamily="34" charset="0"/>
                <a:ea typeface="굴림" charset="-127"/>
                <a:cs typeface="Arial" pitchFamily="34" charset="0"/>
                <a:sym typeface="Wingdings" pitchFamily="2" charset="2"/>
              </a:rPr>
              <a:t> </a:t>
            </a:r>
            <a:r>
              <a:rPr lang="en-US" altLang="ko-KR" sz="2800" dirty="0" smtClean="0">
                <a:latin typeface="Arial" pitchFamily="34" charset="0"/>
                <a:ea typeface="굴림" charset="-127"/>
                <a:cs typeface="Arial" pitchFamily="34" charset="0"/>
                <a:sym typeface="Wingdings" pitchFamily="2" charset="2"/>
              </a:rPr>
              <a:t>High </a:t>
            </a:r>
            <a:r>
              <a:rPr lang="en-US" altLang="ko-KR" sz="2800" dirty="0" smtClean="0">
                <a:latin typeface="Arial" pitchFamily="34" charset="0"/>
                <a:ea typeface="굴림" charset="-127"/>
                <a:cs typeface="Arial" pitchFamily="34" charset="0"/>
                <a:sym typeface="Wingdings" pitchFamily="2" charset="2"/>
              </a:rPr>
              <a:t>PAE in back-off region</a:t>
            </a:r>
          </a:p>
          <a:p>
            <a:pPr marL="266649" lvl="1" algn="just">
              <a:lnSpc>
                <a:spcPct val="150000"/>
              </a:lnSpc>
              <a:spcBef>
                <a:spcPct val="20000"/>
              </a:spcBef>
            </a:pPr>
            <a:r>
              <a:rPr lang="en-US" altLang="ko-KR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 </a:t>
            </a:r>
            <a:r>
              <a:rPr lang="ko-KR" alt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→ </a:t>
            </a:r>
            <a:r>
              <a:rPr lang="en-US" altLang="ko-KR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PAE at 5-dB back-off : 21.5%, 10-dB back-off : 13%</a:t>
            </a:r>
            <a:endParaRPr lang="en-US" altLang="ko-KR" sz="2800" dirty="0" smtClean="0">
              <a:latin typeface="Arial" pitchFamily="34" charset="0"/>
              <a:ea typeface="굴림" charset="-127"/>
              <a:cs typeface="Arial" pitchFamily="34" charset="0"/>
              <a:sym typeface="Wingdings" pitchFamily="2" charset="2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19384995" y="32555302"/>
            <a:ext cx="9861433" cy="584757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r>
              <a:rPr lang="en-US" altLang="ko-KR" sz="3200" b="1" dirty="0" smtClean="0">
                <a:latin typeface="Arial" pitchFamily="34" charset="0"/>
                <a:cs typeface="Arial" pitchFamily="34" charset="0"/>
              </a:rPr>
              <a:t>[Chip Layout of the designed PA, Size : 0.49 </a:t>
            </a:r>
            <a:r>
              <a:rPr lang="en-US" altLang="ko-KR" sz="3200" b="1" dirty="0">
                <a:latin typeface="Arial" panose="020B0604020202020204" pitchFamily="34" charset="0"/>
                <a:cs typeface="Arial" panose="020B0604020202020204" pitchFamily="34" charset="0"/>
              </a:rPr>
              <a:t>mm</a:t>
            </a:r>
            <a:r>
              <a:rPr lang="en-US" altLang="ko-KR" sz="3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ko-KR" sz="3200" b="1" dirty="0" smtClean="0">
                <a:latin typeface="Arial" pitchFamily="34" charset="0"/>
                <a:cs typeface="Arial" pitchFamily="34" charset="0"/>
              </a:rPr>
              <a:t>]</a:t>
            </a:r>
            <a:endParaRPr lang="ko-KR" alt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4569349" y="22612602"/>
            <a:ext cx="10415527" cy="584757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r>
              <a:rPr lang="en-US" altLang="ko-KR" sz="3200" b="1" dirty="0" smtClean="0">
                <a:latin typeface="Arial" panose="020B0604020202020204" pitchFamily="34" charset="0"/>
                <a:cs typeface="Arial" pitchFamily="34" charset="0"/>
                <a:sym typeface="Symbol" panose="05050102010706020507" pitchFamily="18" charset="2"/>
              </a:rPr>
              <a:t>[</a:t>
            </a:r>
            <a:r>
              <a:rPr lang="en-US" altLang="ko-K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Proposed Vertical-Horizontal Combined transformer]</a:t>
            </a:r>
            <a:endParaRPr lang="en-US" altLang="ko-KR" sz="3200" b="1" dirty="0">
              <a:latin typeface="Arial" pitchFamily="34" charset="0"/>
              <a:cs typeface="Arial" pitchFamily="34" charset="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직사각형 64"/>
              <p:cNvSpPr/>
              <p:nvPr/>
            </p:nvSpPr>
            <p:spPr>
              <a:xfrm>
                <a:off x="790963" y="23689208"/>
                <a:ext cx="17001936" cy="2677638"/>
              </a:xfrm>
              <a:prstGeom prst="rect">
                <a:avLst/>
              </a:prstGeom>
            </p:spPr>
            <p:txBody>
              <a:bodyPr wrap="square" lIns="91421" tIns="45711" rIns="91421" bIns="45711">
                <a:spAutoFit/>
              </a:bodyPr>
              <a:lstStyle/>
              <a:p>
                <a:pPr marL="914310" lvl="1" indent="-457200" defTabSz="91422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</a:pPr>
                <a:r>
                  <a:rPr lang="en-US" altLang="ko-KR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Vertical-Horizontal combined configuration -&gt; Compact size (145 </a:t>
                </a:r>
                <a:r>
                  <a:rPr lang="en-US" altLang="ko-KR" sz="320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μ</a:t>
                </a:r>
                <a:r>
                  <a:rPr lang="en-US" altLang="ko-KR" sz="32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altLang="ko-KR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3200">
                        <a:solidFill>
                          <a:schemeClr val="tx1"/>
                        </a:solidFill>
                        <a:latin typeface="Cambria Math"/>
                      </a:rPr>
                      <m:t>×</m:t>
                    </m:r>
                  </m:oMath>
                </a14:m>
                <a:r>
                  <a:rPr lang="en-US" altLang="ko-KR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ko-KR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66 </a:t>
                </a:r>
                <a:r>
                  <a:rPr lang="en-US" altLang="ko-KR" sz="320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μ</a:t>
                </a:r>
                <a:r>
                  <a:rPr lang="en-US" altLang="ko-KR" sz="32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altLang="ko-KR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914310" lvl="1" indent="-457200" defTabSz="91422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</a:pPr>
                <a:r>
                  <a:rPr lang="en-US" altLang="ko-KR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Low current consumption in back-off </a:t>
                </a:r>
                <a:r>
                  <a:rPr lang="en-US" altLang="ko-KR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region(MP</a:t>
                </a:r>
                <a:r>
                  <a:rPr lang="en-US" altLang="ko-KR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ko-KR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&amp;</a:t>
                </a:r>
                <a:r>
                  <a:rPr lang="en-US" altLang="ko-KR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LP modes)</a:t>
                </a:r>
              </a:p>
              <a:p>
                <a:pPr marL="1260000" lvl="1" indent="-457200" defTabSz="91422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ü"/>
                </a:pPr>
                <a:r>
                  <a:rPr lang="en-US" altLang="ko-KR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Improvement current consumption at 5-dB back-off : 27.1%, 10-dB back-off : 61.1%</a:t>
                </a:r>
                <a:endParaRPr lang="en-US" altLang="ko-KR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endParaRPr>
              </a:p>
              <a:p>
                <a:pPr marL="914310" lvl="1" indent="-457200" defTabSz="91422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v"/>
                </a:pPr>
                <a:endParaRPr lang="en-US" altLang="ko-KR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5" name="직사각형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963" y="23689208"/>
                <a:ext cx="17001936" cy="26776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직사각형 65"/>
          <p:cNvSpPr/>
          <p:nvPr/>
        </p:nvSpPr>
        <p:spPr>
          <a:xfrm>
            <a:off x="18610177" y="24032195"/>
            <a:ext cx="10455630" cy="584757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r>
              <a:rPr lang="en-US" altLang="ko-KR" sz="3200" b="1" dirty="0" smtClean="0">
                <a:latin typeface="Arial" panose="020B0604020202020204" pitchFamily="34" charset="0"/>
                <a:cs typeface="Arial" pitchFamily="34" charset="0"/>
                <a:sym typeface="Symbol" panose="05050102010706020507" pitchFamily="18" charset="2"/>
              </a:rPr>
              <a:t>[</a:t>
            </a:r>
            <a:r>
              <a:rPr lang="en-US" altLang="ko-K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Schematic of the  proposed  Triple-Mode CMOS PA]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4149443" y="33256683"/>
            <a:ext cx="3479557" cy="584757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r>
              <a:rPr lang="en-US" altLang="ko-KR" sz="3200" b="1" dirty="0" smtClean="0">
                <a:latin typeface="Arial" pitchFamily="34" charset="0"/>
                <a:cs typeface="Arial" pitchFamily="34" charset="0"/>
              </a:rPr>
              <a:t>[S-parameter]</a:t>
            </a:r>
            <a:endParaRPr lang="ko-KR" alt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2745320" y="39169723"/>
            <a:ext cx="5924186" cy="584757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r>
              <a:rPr lang="en-US" altLang="ko-KR" sz="3200" b="1" dirty="0" smtClean="0">
                <a:latin typeface="Arial" pitchFamily="34" charset="0"/>
                <a:cs typeface="Arial" pitchFamily="34" charset="0"/>
              </a:rPr>
              <a:t>[Gain &amp; PAE vs. output power]</a:t>
            </a:r>
            <a:endParaRPr lang="ko-KR" alt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1108323" y="33256683"/>
            <a:ext cx="6059537" cy="584757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pPr algn="ctr"/>
            <a:r>
              <a:rPr lang="en-US" altLang="ko-KR" sz="3200" b="1" dirty="0" smtClean="0">
                <a:latin typeface="Arial" pitchFamily="34" charset="0"/>
                <a:cs typeface="Arial" pitchFamily="34" charset="0"/>
              </a:rPr>
              <a:t>[Stability Factor]</a:t>
            </a:r>
            <a:endParaRPr lang="ko-KR" alt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69"/>
          <p:cNvSpPr/>
          <p:nvPr/>
        </p:nvSpPr>
        <p:spPr>
          <a:xfrm>
            <a:off x="11263077" y="39203322"/>
            <a:ext cx="6955763" cy="584757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r>
              <a:rPr lang="en-US" altLang="ko-KR" sz="3200" b="1" dirty="0" smtClean="0">
                <a:latin typeface="Arial" pitchFamily="34" charset="0"/>
                <a:cs typeface="Arial" pitchFamily="34" charset="0"/>
              </a:rPr>
              <a:t>[Current Consumption of PA]</a:t>
            </a:r>
            <a:endParaRPr lang="ko-KR" alt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11449050" y="40217538"/>
            <a:ext cx="183737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dirty="0" smtClean="0"/>
              <a:t>The </a:t>
            </a:r>
            <a:r>
              <a:rPr lang="en-US" altLang="ko-KR" sz="3600" dirty="0"/>
              <a:t>chip fabrication and EDA tool were supported by the IC Design Education Center(IDEC), Korea.</a:t>
            </a:r>
            <a:endParaRPr lang="ko-KR" altLang="ko-KR" sz="3600" dirty="0"/>
          </a:p>
        </p:txBody>
      </p:sp>
      <p:sp>
        <p:nvSpPr>
          <p:cNvPr id="81" name="직사각형 80"/>
          <p:cNvSpPr/>
          <p:nvPr/>
        </p:nvSpPr>
        <p:spPr>
          <a:xfrm>
            <a:off x="4378363" y="27322050"/>
            <a:ext cx="9759728" cy="584757"/>
          </a:xfrm>
          <a:prstGeom prst="rect">
            <a:avLst/>
          </a:prstGeom>
        </p:spPr>
        <p:txBody>
          <a:bodyPr wrap="square" lIns="91421" tIns="45711" rIns="91421" bIns="45711">
            <a:spAutoFit/>
          </a:bodyPr>
          <a:lstStyle/>
          <a:p>
            <a:r>
              <a:rPr lang="en-US" altLang="ko-KR" sz="3200" b="1" dirty="0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(65nm CMOS process)</a:t>
            </a:r>
            <a:endParaRPr lang="en-US" altLang="ko-KR" sz="3200" b="1" dirty="0">
              <a:latin typeface="Arial" pitchFamily="34" charset="0"/>
              <a:cs typeface="Arial" pitchFamily="34" charset="0"/>
              <a:sym typeface="Symbol" panose="05050102010706020507" pitchFamily="18" charset="2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53707" y="16306805"/>
            <a:ext cx="7610274" cy="5316920"/>
          </a:xfrm>
          <a:prstGeom prst="rect">
            <a:avLst/>
          </a:prstGeom>
        </p:spPr>
      </p:pic>
      <p:pic>
        <p:nvPicPr>
          <p:cNvPr id="82" name="그림 8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877958" y="15692650"/>
            <a:ext cx="9666290" cy="6054878"/>
          </a:xfrm>
          <a:prstGeom prst="rect">
            <a:avLst/>
          </a:prstGeom>
        </p:spPr>
      </p:pic>
      <p:pic>
        <p:nvPicPr>
          <p:cNvPr id="83" name="그림 8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924769" y="21902337"/>
            <a:ext cx="9619479" cy="1897541"/>
          </a:xfrm>
          <a:prstGeom prst="rect">
            <a:avLst/>
          </a:prstGeom>
        </p:spPr>
      </p:pic>
      <p:pic>
        <p:nvPicPr>
          <p:cNvPr id="84" name="그림 8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36690" y="25221646"/>
            <a:ext cx="6318754" cy="7278269"/>
          </a:xfrm>
          <a:prstGeom prst="rect">
            <a:avLst/>
          </a:prstGeom>
        </p:spPr>
      </p:pic>
      <p:pic>
        <p:nvPicPr>
          <p:cNvPr id="85" name="그림 8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40665" y="27600386"/>
            <a:ext cx="8550250" cy="6047797"/>
          </a:xfrm>
          <a:prstGeom prst="rect">
            <a:avLst/>
          </a:prstGeom>
        </p:spPr>
      </p:pic>
      <p:pic>
        <p:nvPicPr>
          <p:cNvPr id="86" name="그림 8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55740" y="27560658"/>
            <a:ext cx="8775395" cy="6129133"/>
          </a:xfrm>
          <a:prstGeom prst="rect">
            <a:avLst/>
          </a:prstGeom>
        </p:spPr>
      </p:pic>
      <p:pic>
        <p:nvPicPr>
          <p:cNvPr id="87" name="그림 8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05846" y="33432735"/>
            <a:ext cx="8638767" cy="6048000"/>
          </a:xfrm>
          <a:prstGeom prst="rect">
            <a:avLst/>
          </a:prstGeom>
        </p:spPr>
      </p:pic>
      <p:pic>
        <p:nvPicPr>
          <p:cNvPr id="88" name="그림 8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10012" y="33432735"/>
            <a:ext cx="8656692" cy="6048000"/>
          </a:xfrm>
          <a:prstGeom prst="rect">
            <a:avLst/>
          </a:prstGeom>
        </p:spPr>
      </p:pic>
      <p:pic>
        <p:nvPicPr>
          <p:cNvPr id="89" name="그림 8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59051" y="15530269"/>
            <a:ext cx="10149272" cy="692346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0" name="그림 8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35407" y="8668453"/>
            <a:ext cx="5960430" cy="505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</TotalTime>
  <Words>199</Words>
  <Application>Microsoft Office PowerPoint</Application>
  <PresentationFormat>사용자 지정</PresentationFormat>
  <Paragraphs>80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1" baseType="lpstr">
      <vt:lpstr>굴림</vt:lpstr>
      <vt:lpstr>돋움</vt:lpstr>
      <vt:lpstr>맑은 고딕</vt:lpstr>
      <vt:lpstr>Arial</vt:lpstr>
      <vt:lpstr>Calibri</vt:lpstr>
      <vt:lpstr>Calibri Light</vt:lpstr>
      <vt:lpstr>Cambria Math</vt:lpstr>
      <vt:lpstr>Symbol</vt:lpstr>
      <vt:lpstr>Wingdings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OhKyutaek</cp:lastModifiedBy>
  <cp:revision>32</cp:revision>
  <dcterms:created xsi:type="dcterms:W3CDTF">2018-03-08T06:02:33Z</dcterms:created>
  <dcterms:modified xsi:type="dcterms:W3CDTF">2022-05-13T01:39:52Z</dcterms:modified>
</cp:coreProperties>
</file>